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85" r:id="rId5"/>
    <p:sldId id="266" r:id="rId6"/>
    <p:sldId id="284" r:id="rId7"/>
    <p:sldId id="261" r:id="rId8"/>
    <p:sldId id="271" r:id="rId9"/>
    <p:sldId id="270" r:id="rId10"/>
    <p:sldId id="273" r:id="rId11"/>
    <p:sldId id="276" r:id="rId12"/>
    <p:sldId id="269" r:id="rId13"/>
    <p:sldId id="274" r:id="rId14"/>
    <p:sldId id="275" r:id="rId15"/>
    <p:sldId id="259" r:id="rId16"/>
    <p:sldId id="267" r:id="rId17"/>
    <p:sldId id="278" r:id="rId18"/>
    <p:sldId id="279" r:id="rId19"/>
    <p:sldId id="264" r:id="rId20"/>
    <p:sldId id="281" r:id="rId21"/>
    <p:sldId id="277" r:id="rId22"/>
    <p:sldId id="268" r:id="rId23"/>
    <p:sldId id="282" r:id="rId24"/>
    <p:sldId id="289" r:id="rId25"/>
    <p:sldId id="288" r:id="rId26"/>
    <p:sldId id="287" r:id="rId27"/>
    <p:sldId id="262" r:id="rId28"/>
    <p:sldId id="286" r:id="rId29"/>
    <p:sldId id="272" r:id="rId30"/>
    <p:sldId id="260" r:id="rId31"/>
    <p:sldId id="263" r:id="rId32"/>
    <p:sldId id="283" r:id="rId33"/>
    <p:sldId id="265" r:id="rId34"/>
    <p:sldId id="280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ira Code" panose="020B0809050000020004" pitchFamily="49" charset="0"/>
      <p:regular r:id="rId41"/>
      <p:bold r:id="rId42"/>
    </p:embeddedFont>
    <p:embeddedFont>
      <p:font typeface="Open Sans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D522D-CFEE-4736-A118-AEB48A8EBA26}" type="datetimeFigureOut">
              <a:rPr lang="en-BE" smtClean="0"/>
              <a:t>10/05/2023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8527F-F9C1-426B-8A1C-858E1917FA4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41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Alberto_Brandolini&amp;action=edit&amp;redlink=1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Domain-driven_desig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Events as JSON, XML or whatever.</a:t>
            </a:r>
          </a:p>
          <a:p>
            <a:r>
              <a:rPr lang="en-US" dirty="0"/>
              <a:t>In whatever you want: </a:t>
            </a:r>
            <a:r>
              <a:rPr lang="en-US" dirty="0" err="1"/>
              <a:t>FileSystem</a:t>
            </a:r>
            <a:r>
              <a:rPr lang="en-US" dirty="0"/>
              <a:t>, Database, …</a:t>
            </a:r>
          </a:p>
          <a:p>
            <a:r>
              <a:rPr lang="en-US" dirty="0"/>
              <a:t>Typically: </a:t>
            </a:r>
            <a:r>
              <a:rPr lang="en-US" dirty="0" err="1"/>
              <a:t>EventName</a:t>
            </a:r>
            <a:r>
              <a:rPr lang="en-US" dirty="0"/>
              <a:t> (</a:t>
            </a:r>
            <a:r>
              <a:rPr lang="en-US" dirty="0" err="1"/>
              <a:t>className</a:t>
            </a:r>
            <a:r>
              <a:rPr lang="en-US" dirty="0"/>
              <a:t>), Version, </a:t>
            </a:r>
            <a:r>
              <a:rPr lang="en-US" dirty="0" err="1"/>
              <a:t>TimeStamp</a:t>
            </a:r>
            <a:r>
              <a:rPr lang="en-US"/>
              <a:t>, Sequence &amp;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Event Store:</a:t>
            </a:r>
          </a:p>
          <a:p>
            <a:r>
              <a:rPr lang="en-US" dirty="0"/>
              <a:t>https://github.com/EventStore/EventStore</a:t>
            </a:r>
          </a:p>
          <a:p>
            <a:endParaRPr lang="en-US" dirty="0"/>
          </a:p>
          <a:p>
            <a:r>
              <a:rPr lang="en-US" dirty="0"/>
              <a:t>Domain Events: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Insert, Update, Edit, Delete xxx Events are not Domain Events</a:t>
            </a:r>
          </a:p>
          <a:p>
            <a:endParaRPr lang="en-US" dirty="0"/>
          </a:p>
          <a:p>
            <a:r>
              <a:rPr lang="en-US" dirty="0"/>
              <a:t>Reversible Events: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Contain the diff instead of the new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also contain a copy of the previous state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890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alternative is to work with a Domain Model.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5444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503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Process Manager:</a:t>
            </a:r>
          </a:p>
          <a:p>
            <a:r>
              <a:rPr lang="en-US" dirty="0"/>
              <a:t>Once several subsystems start handling events, the system becomes hard to visualize / conceptualize.</a:t>
            </a:r>
          </a:p>
          <a:p>
            <a:r>
              <a:rPr lang="en-US" dirty="0"/>
              <a:t>The source code no longer tells you how the application reacts to user actions.</a:t>
            </a:r>
          </a:p>
          <a:p>
            <a:r>
              <a:rPr lang="en-US" dirty="0"/>
              <a:t>Instead you can use a Process Manager to delegate (Event -&gt; Command(s))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644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r>
              <a:rPr lang="en-US" dirty="0"/>
              <a:t>: Built with this in mind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1522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9316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https://martinfowler.com/bliki/CQRS.html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9481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1988, </a:t>
            </a:r>
            <a:r>
              <a:rPr lang="en-US" dirty="0" err="1"/>
              <a:t>Betrand</a:t>
            </a:r>
            <a:r>
              <a:rPr lang="en-US" dirty="0"/>
              <a:t> Meyer,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Object Oriented Software Construction.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8566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491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5661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156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9877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part in bold is the ONLY part in Fowler’s article that is in bold.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4098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Not top-level architectures: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https://itenium.be/blog/design/CQRS-Ramble/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1303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4242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JointCommittee</a:t>
            </a:r>
            <a:r>
              <a:rPr lang="en-US" dirty="0"/>
              <a:t>==</a:t>
            </a:r>
            <a:r>
              <a:rPr lang="en-US" dirty="0" err="1"/>
              <a:t>Paritair</a:t>
            </a:r>
            <a:r>
              <a:rPr lang="en-US" dirty="0"/>
              <a:t> </a:t>
            </a:r>
            <a:r>
              <a:rPr lang="en-US" dirty="0" err="1"/>
              <a:t>Comité</a:t>
            </a:r>
            <a:r>
              <a:rPr lang="en-US" dirty="0"/>
              <a:t>. 200 for us.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0210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" tooltip="Alberto Brandolini (page does not exist)"/>
              </a:rPr>
              <a:t>Alberto </a:t>
            </a:r>
            <a:r>
              <a:rPr lang="en-US" b="0" i="0" u="none" strike="noStrike" dirty="0" err="1">
                <a:solidFill>
                  <a:srgbClr val="DD3333"/>
                </a:solidFill>
                <a:effectLst/>
                <a:latin typeface="Arial" panose="020B0604020202020204" pitchFamily="34" charset="0"/>
                <a:hlinkClick r:id="rId3" tooltip="Alberto Brandolini (page does not exist)"/>
              </a:rPr>
              <a:t>Brandolini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context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Domain-driven design"/>
              </a:rPr>
              <a:t>domain-driven design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(DDD)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4032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7739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035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database: You can only get the current state</a:t>
            </a:r>
          </a:p>
          <a:p>
            <a:endParaRPr lang="en-US" dirty="0"/>
          </a:p>
          <a:p>
            <a:r>
              <a:rPr lang="en-US" dirty="0"/>
              <a:t>With event-sourcing: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was the state at any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did we get to our current state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49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615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197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want global ordering: because it makes things much easier.</a:t>
            </a:r>
          </a:p>
          <a:p>
            <a:endParaRPr lang="en-US" dirty="0"/>
          </a:p>
          <a:p>
            <a:r>
              <a:rPr lang="en-US" dirty="0"/>
              <a:t>Causally related events are executed in a “happens-before relationship”.</a:t>
            </a:r>
          </a:p>
          <a:p>
            <a:r>
              <a:rPr lang="en-US" dirty="0"/>
              <a:t>MongoDB has this.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368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8527F-F9C1-426B-8A1C-858E1917FA49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756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.png"/><Relationship Id="rId7" Type="http://schemas.openxmlformats.org/officeDocument/2006/relationships/image" Target="../media/image38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9.jpe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9.png"/><Relationship Id="rId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50.pn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59.jpe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4.sv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33.svg"/><Relationship Id="rId10" Type="http://schemas.openxmlformats.org/officeDocument/2006/relationships/image" Target="../media/image60.png"/><Relationship Id="rId4" Type="http://schemas.openxmlformats.org/officeDocument/2006/relationships/image" Target="../media/image32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2.png"/><Relationship Id="rId7" Type="http://schemas.openxmlformats.org/officeDocument/2006/relationships/image" Target="../media/image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9.svg"/><Relationship Id="rId4" Type="http://schemas.openxmlformats.org/officeDocument/2006/relationships/image" Target="../media/image63.sv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3.svg"/><Relationship Id="rId4" Type="http://schemas.openxmlformats.org/officeDocument/2006/relationships/image" Target="../media/image22.sv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8.png"/><Relationship Id="rId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2400" y="3460078"/>
            <a:ext cx="1647407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Sourcing               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CQRS    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12A8C-BBF9-8475-9896-7314C5981E05}"/>
              </a:ext>
            </a:extLst>
          </p:cNvPr>
          <p:cNvSpPr/>
          <p:nvPr/>
        </p:nvSpPr>
        <p:spPr>
          <a:xfrm>
            <a:off x="374538" y="9378450"/>
            <a:ext cx="2145116" cy="658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 err="1"/>
              <a:t>Theoretical</a:t>
            </a:r>
            <a:endParaRPr lang="en-BE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5A1801-63AC-5EC1-B893-6BBBC861EAA3}"/>
              </a:ext>
            </a:extLst>
          </p:cNvPr>
          <p:cNvSpPr/>
          <p:nvPr/>
        </p:nvSpPr>
        <p:spPr>
          <a:xfrm>
            <a:off x="14718806" y="948396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800" y="5479582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609600" y="1517807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Feature: Projections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F63-82B9-2EDB-BF23-7B0BED5870AF}"/>
              </a:ext>
            </a:extLst>
          </p:cNvPr>
          <p:cNvSpPr txBox="1"/>
          <p:nvPr/>
        </p:nvSpPr>
        <p:spPr>
          <a:xfrm>
            <a:off x="585281" y="2996333"/>
            <a:ext cx="157954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Application State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Human Readable Audit 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BI &amp; Reporting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 err="1">
                <a:solidFill>
                  <a:schemeClr val="bg1"/>
                </a:solidFill>
              </a:rPr>
              <a:t>ElasticSearch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7323" y="5591925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609600" y="1517807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Feature: Rewriting History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88A17-1921-52E8-FB90-E23C360E9323}"/>
              </a:ext>
            </a:extLst>
          </p:cNvPr>
          <p:cNvSpPr txBox="1"/>
          <p:nvPr/>
        </p:nvSpPr>
        <p:spPr>
          <a:xfrm>
            <a:off x="609600" y="3033569"/>
            <a:ext cx="157954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Correct Errors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Domain Rule Changes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Merge Events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Multiple Timelines</a:t>
            </a:r>
          </a:p>
        </p:txBody>
      </p:sp>
    </p:spTree>
    <p:extLst>
      <p:ext uri="{BB962C8B-B14F-4D97-AF65-F5344CB8AC3E}">
        <p14:creationId xmlns:p14="http://schemas.microsoft.com/office/powerpoint/2010/main" val="10762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When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418692" y="4800726"/>
            <a:ext cx="172597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NOT Your Typical CRUD Enterprise Application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Complex Domain &amp; Many Business Rules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Rules that change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 Task Based UI</a:t>
            </a:r>
            <a:endParaRPr lang="en-BE" sz="6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01DFD-1F55-F3BE-29D7-2304F4C4D252}"/>
              </a:ext>
            </a:extLst>
          </p:cNvPr>
          <p:cNvSpPr txBox="1"/>
          <p:nvPr/>
        </p:nvSpPr>
        <p:spPr>
          <a:xfrm>
            <a:off x="280999" y="3001864"/>
            <a:ext cx="1777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When your domain </a:t>
            </a:r>
            <a:r>
              <a:rPr lang="en-US" sz="5400" b="1" dirty="0">
                <a:solidFill>
                  <a:schemeClr val="bg1"/>
                </a:solidFill>
              </a:rPr>
              <a:t>requires</a:t>
            </a:r>
            <a:r>
              <a:rPr lang="en-US" sz="5400" dirty="0">
                <a:solidFill>
                  <a:schemeClr val="bg1"/>
                </a:solidFill>
              </a:rPr>
              <a:t> one or more of those features!</a:t>
            </a:r>
            <a:endParaRPr lang="en-B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6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When: Linearization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651119" y="4808760"/>
            <a:ext cx="168087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For the 10% of apps where this is not the case,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there is extra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Causal Consistency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Conflict Detection</a:t>
            </a:r>
            <a:endParaRPr lang="en-BE" sz="6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01DFD-1F55-F3BE-29D7-2304F4C4D252}"/>
              </a:ext>
            </a:extLst>
          </p:cNvPr>
          <p:cNvSpPr txBox="1"/>
          <p:nvPr/>
        </p:nvSpPr>
        <p:spPr>
          <a:xfrm>
            <a:off x="280999" y="3137966"/>
            <a:ext cx="1777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You </a:t>
            </a:r>
            <a:r>
              <a:rPr lang="en-US" sz="5400" b="1" dirty="0">
                <a:solidFill>
                  <a:schemeClr val="bg1"/>
                </a:solidFill>
              </a:rPr>
              <a:t>want</a:t>
            </a:r>
            <a:r>
              <a:rPr lang="en-US" sz="5400" dirty="0">
                <a:solidFill>
                  <a:schemeClr val="bg1"/>
                </a:solidFill>
              </a:rPr>
              <a:t> a global ordering of events</a:t>
            </a:r>
          </a:p>
        </p:txBody>
      </p:sp>
    </p:spTree>
    <p:extLst>
      <p:ext uri="{BB962C8B-B14F-4D97-AF65-F5344CB8AC3E}">
        <p14:creationId xmlns:p14="http://schemas.microsoft.com/office/powerpoint/2010/main" val="74266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When No Linearization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460117" y="3335146"/>
            <a:ext cx="168087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Very (very) high throughput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Favor availability over consistency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Occasionally connected servers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Clients with bad </a:t>
            </a:r>
            <a:r>
              <a:rPr lang="en-US" sz="8000" dirty="0" err="1">
                <a:solidFill>
                  <a:schemeClr val="bg1"/>
                </a:solidFill>
              </a:rPr>
              <a:t>wifi</a:t>
            </a:r>
            <a:r>
              <a:rPr lang="en-US" sz="8000" dirty="0">
                <a:solidFill>
                  <a:schemeClr val="bg1"/>
                </a:solidFill>
              </a:rPr>
              <a:t>, tunnels, …</a:t>
            </a:r>
            <a:endParaRPr lang="en-BE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F7746B-4255-53C2-3883-5410C5AB0B85}"/>
              </a:ext>
            </a:extLst>
          </p:cNvPr>
          <p:cNvSpPr txBox="1"/>
          <p:nvPr/>
        </p:nvSpPr>
        <p:spPr>
          <a:xfrm>
            <a:off x="508239" y="1438274"/>
            <a:ext cx="1732256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Examples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3FE2C-266C-C55E-CC2E-5A3A866D3941}"/>
              </a:ext>
            </a:extLst>
          </p:cNvPr>
          <p:cNvSpPr txBox="1"/>
          <p:nvPr/>
        </p:nvSpPr>
        <p:spPr>
          <a:xfrm>
            <a:off x="508239" y="3154370"/>
            <a:ext cx="157954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Version Control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Finance &amp; Accounting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Gambling &amp; Lotteries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Redux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Barema</a:t>
            </a:r>
            <a:r>
              <a:rPr lang="en-US" sz="7200" dirty="0">
                <a:solidFill>
                  <a:schemeClr val="bg1"/>
                </a:solidFill>
              </a:rPr>
              <a:t> Wage Calculation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BB67B-7B22-61E8-A6C3-DD75B69DADA9}"/>
              </a:ext>
            </a:extLst>
          </p:cNvPr>
          <p:cNvSpPr txBox="1"/>
          <p:nvPr/>
        </p:nvSpPr>
        <p:spPr>
          <a:xfrm>
            <a:off x="4751355" y="1774301"/>
            <a:ext cx="712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Transaction 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B873D-5B4B-98F3-336E-741AD75328C7}"/>
              </a:ext>
            </a:extLst>
          </p:cNvPr>
          <p:cNvSpPr txBox="1"/>
          <p:nvPr/>
        </p:nvSpPr>
        <p:spPr>
          <a:xfrm>
            <a:off x="526536" y="3383841"/>
            <a:ext cx="17539624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PublishEvent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String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JointCommittee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Date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PublishDate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sz="54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r>
              <a:rPr lang="en-US" sz="4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4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8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PublishHandler</a:t>
            </a:r>
            <a:r>
              <a:rPr lang="en-US" sz="4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: Handler&lt;</a:t>
            </a:r>
            <a:r>
              <a:rPr lang="en-US" sz="4800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PublishEvent</a:t>
            </a:r>
            <a:r>
              <a:rPr lang="en-US" sz="4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807893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BB67B-7B22-61E8-A6C3-DD75B69DADA9}"/>
              </a:ext>
            </a:extLst>
          </p:cNvPr>
          <p:cNvSpPr txBox="1"/>
          <p:nvPr/>
        </p:nvSpPr>
        <p:spPr>
          <a:xfrm>
            <a:off x="3459461" y="1545108"/>
            <a:ext cx="9593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Event Handler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B600F-F9A2-7761-D9D2-85999AFB28DC}"/>
              </a:ext>
            </a:extLst>
          </p:cNvPr>
          <p:cNvSpPr txBox="1"/>
          <p:nvPr/>
        </p:nvSpPr>
        <p:spPr>
          <a:xfrm>
            <a:off x="508239" y="3154370"/>
            <a:ext cx="1579544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Inside the event itself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Reflection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Configuration Files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Naming Convention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strike="sngStrike" dirty="0">
                <a:solidFill>
                  <a:schemeClr val="bg1"/>
                </a:solidFill>
              </a:rPr>
              <a:t>A Library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Process Manager </a:t>
            </a:r>
          </a:p>
        </p:txBody>
      </p:sp>
    </p:spTree>
    <p:extLst>
      <p:ext uri="{BB962C8B-B14F-4D97-AF65-F5344CB8AC3E}">
        <p14:creationId xmlns:p14="http://schemas.microsoft.com/office/powerpoint/2010/main" val="32312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BB67B-7B22-61E8-A6C3-DD75B69DADA9}"/>
              </a:ext>
            </a:extLst>
          </p:cNvPr>
          <p:cNvSpPr txBox="1"/>
          <p:nvPr/>
        </p:nvSpPr>
        <p:spPr>
          <a:xfrm>
            <a:off x="4725492" y="1585855"/>
            <a:ext cx="7360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Process Manager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B600F-F9A2-7761-D9D2-85999AFB28DC}"/>
              </a:ext>
            </a:extLst>
          </p:cNvPr>
          <p:cNvSpPr txBox="1"/>
          <p:nvPr/>
        </p:nvSpPr>
        <p:spPr>
          <a:xfrm>
            <a:off x="508239" y="3154370"/>
            <a:ext cx="157954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The flow as a first class citizen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Manage process state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Routing slip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 State Machine</a:t>
            </a:r>
          </a:p>
        </p:txBody>
      </p:sp>
    </p:spTree>
    <p:extLst>
      <p:ext uri="{BB962C8B-B14F-4D97-AF65-F5344CB8AC3E}">
        <p14:creationId xmlns:p14="http://schemas.microsoft.com/office/powerpoint/2010/main" val="9450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2EB176-008C-A6F6-EAF8-B4A5621E5BCE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Challenges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95994-A2DA-3CA3-BF58-FECD0F37C17F}"/>
              </a:ext>
            </a:extLst>
          </p:cNvPr>
          <p:cNvSpPr txBox="1"/>
          <p:nvPr/>
        </p:nvSpPr>
        <p:spPr>
          <a:xfrm>
            <a:off x="529160" y="4085286"/>
            <a:ext cx="157954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Backwards Compatible Please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Rewrite History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EventV2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3F0B7-FC16-B82A-5AA6-227B45D03E6C}"/>
              </a:ext>
            </a:extLst>
          </p:cNvPr>
          <p:cNvSpPr txBox="1"/>
          <p:nvPr/>
        </p:nvSpPr>
        <p:spPr>
          <a:xfrm>
            <a:off x="4547681" y="1521718"/>
            <a:ext cx="91926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Event Versioning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C318D-3D50-F791-F044-82DF7823CF7B}"/>
              </a:ext>
            </a:extLst>
          </p:cNvPr>
          <p:cNvSpPr txBox="1"/>
          <p:nvPr/>
        </p:nvSpPr>
        <p:spPr>
          <a:xfrm>
            <a:off x="9457832" y="3276736"/>
            <a:ext cx="8372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 err="1">
                <a:solidFill>
                  <a:schemeClr val="bg1"/>
                </a:solidFill>
              </a:rPr>
              <a:t>EventSourcing</a:t>
            </a:r>
            <a:endParaRPr lang="en-US" sz="8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CQRS</a:t>
            </a:r>
            <a:endParaRPr lang="en-BE" sz="8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B0AD4-C9DC-426F-61F5-4181DA9492A7}"/>
              </a:ext>
            </a:extLst>
          </p:cNvPr>
          <p:cNvSpPr txBox="1"/>
          <p:nvPr/>
        </p:nvSpPr>
        <p:spPr>
          <a:xfrm>
            <a:off x="9143999" y="1680710"/>
            <a:ext cx="889335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2EB176-008C-A6F6-EAF8-B4A5621E5BCE}"/>
              </a:ext>
            </a:extLst>
          </p:cNvPr>
          <p:cNvSpPr txBox="1"/>
          <p:nvPr/>
        </p:nvSpPr>
        <p:spPr>
          <a:xfrm>
            <a:off x="-34423" y="650087"/>
            <a:ext cx="1588402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Challenges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95994-A2DA-3CA3-BF58-FECD0F37C17F}"/>
              </a:ext>
            </a:extLst>
          </p:cNvPr>
          <p:cNvSpPr txBox="1"/>
          <p:nvPr/>
        </p:nvSpPr>
        <p:spPr>
          <a:xfrm>
            <a:off x="-5240" y="3017989"/>
            <a:ext cx="157954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A Gateway</a:t>
            </a: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Mock during Replay</a:t>
            </a: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Store original reply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3F0B7-FC16-B82A-5AA6-227B45D03E6C}"/>
              </a:ext>
            </a:extLst>
          </p:cNvPr>
          <p:cNvSpPr txBox="1"/>
          <p:nvPr/>
        </p:nvSpPr>
        <p:spPr>
          <a:xfrm>
            <a:off x="4343400" y="1380924"/>
            <a:ext cx="91926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External Systems</a:t>
            </a:r>
          </a:p>
        </p:txBody>
      </p:sp>
    </p:spTree>
    <p:extLst>
      <p:ext uri="{BB962C8B-B14F-4D97-AF65-F5344CB8AC3E}">
        <p14:creationId xmlns:p14="http://schemas.microsoft.com/office/powerpoint/2010/main" val="38565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0" y="3583666"/>
            <a:ext cx="180714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1EE8D-99DC-E86C-1ED8-9EF6D3737B42}"/>
              </a:ext>
            </a:extLst>
          </p:cNvPr>
          <p:cNvSpPr txBox="1"/>
          <p:nvPr/>
        </p:nvSpPr>
        <p:spPr>
          <a:xfrm>
            <a:off x="124513" y="9484882"/>
            <a:ext cx="1784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Did you mean CARS?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57342-4D73-A065-A92F-B06074F36FCC}"/>
              </a:ext>
            </a:extLst>
          </p:cNvPr>
          <p:cNvSpPr txBox="1"/>
          <p:nvPr/>
        </p:nvSpPr>
        <p:spPr>
          <a:xfrm>
            <a:off x="170557" y="5125049"/>
            <a:ext cx="17849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Command Query Responsibility Segregation</a:t>
            </a:r>
          </a:p>
        </p:txBody>
      </p:sp>
    </p:spTree>
    <p:extLst>
      <p:ext uri="{BB962C8B-B14F-4D97-AF65-F5344CB8AC3E}">
        <p14:creationId xmlns:p14="http://schemas.microsoft.com/office/powerpoint/2010/main" val="120867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889335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280999" y="2977682"/>
            <a:ext cx="9548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Command-Query Separation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A7D99-9B6F-434F-906A-7F05DF6D3AAC}"/>
              </a:ext>
            </a:extLst>
          </p:cNvPr>
          <p:cNvSpPr txBox="1"/>
          <p:nvPr/>
        </p:nvSpPr>
        <p:spPr>
          <a:xfrm>
            <a:off x="422784" y="4628561"/>
            <a:ext cx="16247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Each method is either 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chemeClr val="bg1"/>
                </a:solidFill>
              </a:rPr>
              <a:t>Command</a:t>
            </a:r>
            <a:r>
              <a:rPr lang="en-US" sz="6600" dirty="0">
                <a:solidFill>
                  <a:schemeClr val="bg1"/>
                </a:solidFill>
              </a:rPr>
              <a:t>: perform an action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chemeClr val="bg1"/>
                </a:solidFill>
              </a:rPr>
              <a:t>Query</a:t>
            </a:r>
            <a:r>
              <a:rPr lang="en-US" sz="6600" dirty="0">
                <a:solidFill>
                  <a:schemeClr val="bg1"/>
                </a:solidFill>
              </a:rPr>
              <a:t>: return data to the user</a:t>
            </a:r>
          </a:p>
        </p:txBody>
      </p:sp>
    </p:spTree>
    <p:extLst>
      <p:ext uri="{BB962C8B-B14F-4D97-AF65-F5344CB8AC3E}">
        <p14:creationId xmlns:p14="http://schemas.microsoft.com/office/powerpoint/2010/main" val="25232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516059" y="969221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79B495-393E-0CBF-5CD9-106130574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04" y="2161467"/>
            <a:ext cx="10820400" cy="788173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5480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 - What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A7D99-9B6F-434F-906A-7F05DF6D3AAC}"/>
              </a:ext>
            </a:extLst>
          </p:cNvPr>
          <p:cNvSpPr txBox="1"/>
          <p:nvPr/>
        </p:nvSpPr>
        <p:spPr>
          <a:xfrm>
            <a:off x="328449" y="3233345"/>
            <a:ext cx="162478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Read &amp; Write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Read &amp; Write Databases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Complexity Booster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Eventual Consistency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2558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 - When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A7D99-9B6F-434F-906A-7F05DF6D3AAC}"/>
              </a:ext>
            </a:extLst>
          </p:cNvPr>
          <p:cNvSpPr txBox="1"/>
          <p:nvPr/>
        </p:nvSpPr>
        <p:spPr>
          <a:xfrm>
            <a:off x="328449" y="3233345"/>
            <a:ext cx="175785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Complex BL &amp; DDD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Non CRUD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Specific Portions of the app </a:t>
            </a:r>
            <a:r>
              <a:rPr lang="en-US" sz="4800" dirty="0">
                <a:solidFill>
                  <a:schemeClr val="bg1"/>
                </a:solidFill>
              </a:rPr>
              <a:t>(</a:t>
            </a:r>
            <a:r>
              <a:rPr lang="en-US" sz="4800" dirty="0" err="1">
                <a:solidFill>
                  <a:schemeClr val="bg1"/>
                </a:solidFill>
              </a:rPr>
              <a:t>BoundedContext</a:t>
            </a:r>
            <a:r>
              <a:rPr lang="en-US" sz="4800" dirty="0">
                <a:solidFill>
                  <a:schemeClr val="bg1"/>
                </a:solidFill>
              </a:rPr>
              <a:t>)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565983" y="1321332"/>
            <a:ext cx="17179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CQRS - Danger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A7D99-9B6F-434F-906A-7F05DF6D3AAC}"/>
              </a:ext>
            </a:extLst>
          </p:cNvPr>
          <p:cNvSpPr txBox="1"/>
          <p:nvPr/>
        </p:nvSpPr>
        <p:spPr>
          <a:xfrm>
            <a:off x="328449" y="3233345"/>
            <a:ext cx="1765475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Despite these benefits, </a:t>
            </a:r>
            <a:r>
              <a:rPr lang="en-US" sz="6600" b="1" dirty="0">
                <a:solidFill>
                  <a:schemeClr val="bg1"/>
                </a:solidFill>
              </a:rPr>
              <a:t>you should be very cautious about using CQRS</a:t>
            </a:r>
            <a:r>
              <a:rPr lang="en-US" sz="6600" dirty="0">
                <a:solidFill>
                  <a:schemeClr val="bg1"/>
                </a:solidFill>
              </a:rPr>
              <a:t>…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… while CQRS is a pattern that’s good to have in the toolbox, beware that it is difficult to use well.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-- Martin Fowler</a:t>
            </a:r>
          </a:p>
        </p:txBody>
      </p:sp>
    </p:spTree>
    <p:extLst>
      <p:ext uri="{BB962C8B-B14F-4D97-AF65-F5344CB8AC3E}">
        <p14:creationId xmlns:p14="http://schemas.microsoft.com/office/powerpoint/2010/main" val="69172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224706" y="685079"/>
            <a:ext cx="1189109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Anti-Patterns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1EE8D-99DC-E86C-1ED8-9EF6D3737B42}"/>
              </a:ext>
            </a:extLst>
          </p:cNvPr>
          <p:cNvSpPr txBox="1"/>
          <p:nvPr/>
        </p:nvSpPr>
        <p:spPr>
          <a:xfrm>
            <a:off x="343578" y="2991031"/>
            <a:ext cx="16935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Not top-level architectures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b="1" dirty="0">
                <a:solidFill>
                  <a:schemeClr val="bg1"/>
                </a:solidFill>
              </a:rPr>
              <a:t>Not</a:t>
            </a:r>
            <a:r>
              <a:rPr lang="en-US" sz="7200" dirty="0">
                <a:solidFill>
                  <a:schemeClr val="bg1"/>
                </a:solidFill>
              </a:rPr>
              <a:t> top-level architectures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Pick &amp; Choose those parts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that will benefit from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F0624-427D-45D3-477C-7602A6F8AB1C}"/>
              </a:ext>
            </a:extLst>
          </p:cNvPr>
          <p:cNvSpPr txBox="1"/>
          <p:nvPr/>
        </p:nvSpPr>
        <p:spPr>
          <a:xfrm>
            <a:off x="3197844" y="1689437"/>
            <a:ext cx="8040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(from Greg Young)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D24984-B9CA-210C-49AA-838DD8176C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55031" y="1743744"/>
            <a:ext cx="5712312" cy="8214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224706" y="685079"/>
            <a:ext cx="1189109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Anti-Patterns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1EE8D-99DC-E86C-1ED8-9EF6D3737B42}"/>
              </a:ext>
            </a:extLst>
          </p:cNvPr>
          <p:cNvSpPr txBox="1"/>
          <p:nvPr/>
        </p:nvSpPr>
        <p:spPr>
          <a:xfrm>
            <a:off x="361920" y="3048067"/>
            <a:ext cx="169354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The Write Side Queries The Read Side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Be Pragmatic!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Don’t use Frameworks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Functions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Pattern Matching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F0624-427D-45D3-477C-7602A6F8AB1C}"/>
              </a:ext>
            </a:extLst>
          </p:cNvPr>
          <p:cNvSpPr txBox="1"/>
          <p:nvPr/>
        </p:nvSpPr>
        <p:spPr>
          <a:xfrm>
            <a:off x="3197844" y="1689437"/>
            <a:ext cx="8040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(from Greg Young)</a:t>
            </a:r>
          </a:p>
        </p:txBody>
      </p:sp>
    </p:spTree>
    <p:extLst>
      <p:ext uri="{BB962C8B-B14F-4D97-AF65-F5344CB8AC3E}">
        <p14:creationId xmlns:p14="http://schemas.microsoft.com/office/powerpoint/2010/main" val="8415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AB7CA-9CB7-D7E5-5B81-D42DFE988E58}"/>
              </a:ext>
            </a:extLst>
          </p:cNvPr>
          <p:cNvSpPr txBox="1"/>
          <p:nvPr/>
        </p:nvSpPr>
        <p:spPr>
          <a:xfrm>
            <a:off x="8405213" y="1646099"/>
            <a:ext cx="889335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Use Case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3D255-38E9-CAF2-4A6F-F7633B6F5A35}"/>
              </a:ext>
            </a:extLst>
          </p:cNvPr>
          <p:cNvSpPr txBox="1"/>
          <p:nvPr/>
        </p:nvSpPr>
        <p:spPr>
          <a:xfrm>
            <a:off x="1" y="4262946"/>
            <a:ext cx="1828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</a:rPr>
              <a:t>Herberekening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uitbetaalde</a:t>
            </a:r>
            <a:endParaRPr lang="en-US" sz="6600" dirty="0">
              <a:solidFill>
                <a:schemeClr val="bg1"/>
              </a:solidFill>
            </a:endParaRPr>
          </a:p>
          <a:p>
            <a:pPr algn="ctr"/>
            <a:r>
              <a:rPr lang="en-US" sz="6600" dirty="0" err="1">
                <a:solidFill>
                  <a:schemeClr val="bg1"/>
                </a:solidFill>
              </a:rPr>
              <a:t>pensioenen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parlementsleden</a:t>
            </a:r>
            <a:r>
              <a:rPr lang="en-US" sz="6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DEDAD-5004-4B69-E648-EB6906FDCF72}"/>
              </a:ext>
            </a:extLst>
          </p:cNvPr>
          <p:cNvSpPr txBox="1"/>
          <p:nvPr/>
        </p:nvSpPr>
        <p:spPr>
          <a:xfrm>
            <a:off x="228598" y="7187121"/>
            <a:ext cx="17692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Piece of cake with Event-Sourcing! </a:t>
            </a:r>
            <a:r>
              <a:rPr lang="en-US" sz="6600" dirty="0">
                <a:solidFill>
                  <a:schemeClr val="bg1"/>
                </a:solidFill>
                <a:sym typeface="Wingdings" panose="05000000000000000000" pitchFamily="2" charset="2"/>
              </a:rPr>
              <a:t>😃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8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AF3421-1CF0-BFCF-4124-5002D239F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073814"/>
            <a:ext cx="10974204" cy="87970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AB7CA-9CB7-D7E5-5B81-D42DFE988E58}"/>
              </a:ext>
            </a:extLst>
          </p:cNvPr>
          <p:cNvSpPr txBox="1"/>
          <p:nvPr/>
        </p:nvSpPr>
        <p:spPr>
          <a:xfrm>
            <a:off x="8405213" y="1646099"/>
            <a:ext cx="889335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Barema’s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3D255-38E9-CAF2-4A6F-F7633B6F5A35}"/>
              </a:ext>
            </a:extLst>
          </p:cNvPr>
          <p:cNvSpPr txBox="1"/>
          <p:nvPr/>
        </p:nvSpPr>
        <p:spPr>
          <a:xfrm>
            <a:off x="191311" y="4103558"/>
            <a:ext cx="1769255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 certain set of rules apply per CAO publish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Publishes are Snapshots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Events are divided per </a:t>
            </a:r>
            <a:r>
              <a:rPr lang="en-US" sz="5400" dirty="0" err="1">
                <a:solidFill>
                  <a:schemeClr val="bg1"/>
                </a:solidFill>
              </a:rPr>
              <a:t>JointCommittee</a:t>
            </a:r>
            <a:endParaRPr lang="en-US" sz="5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Mistakes will occur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We need to go back in time,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Adjust, insert or delete events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History will be rewritten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215652-F1DB-EEAF-470A-97E7A4695FB9}"/>
              </a:ext>
            </a:extLst>
          </p:cNvPr>
          <p:cNvSpPr txBox="1"/>
          <p:nvPr/>
        </p:nvSpPr>
        <p:spPr>
          <a:xfrm>
            <a:off x="320976" y="1239828"/>
            <a:ext cx="85869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Storming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F4D1F-B8BD-0E0C-51F4-4DE7DE55618D}"/>
              </a:ext>
            </a:extLst>
          </p:cNvPr>
          <p:cNvSpPr txBox="1"/>
          <p:nvPr/>
        </p:nvSpPr>
        <p:spPr>
          <a:xfrm>
            <a:off x="9627366" y="5981700"/>
            <a:ext cx="84815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Maybe a future soft-skill workshop session?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A963C-6812-3C4A-2C8D-38D7C57A3856}"/>
              </a:ext>
            </a:extLst>
          </p:cNvPr>
          <p:cNvSpPr txBox="1"/>
          <p:nvPr/>
        </p:nvSpPr>
        <p:spPr>
          <a:xfrm>
            <a:off x="320976" y="2569477"/>
            <a:ext cx="8907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Business Process Modeling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Requirements engineering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58A0A4-6ACE-D276-619B-19A4C114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50" y="51435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D9743-572F-7AE0-A376-FE495B4CFB3D}"/>
              </a:ext>
            </a:extLst>
          </p:cNvPr>
          <p:cNvSpPr txBox="1"/>
          <p:nvPr/>
        </p:nvSpPr>
        <p:spPr>
          <a:xfrm>
            <a:off x="-36044" y="527342"/>
            <a:ext cx="180714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Quiz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9BFFA8-7B37-7DBF-E595-BF4785C24B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352" y="1903052"/>
            <a:ext cx="11782467" cy="79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98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11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179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Sourcing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585734" y="3793988"/>
            <a:ext cx="17179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An Event-driven architecture where the current application state is calculated by handling an ordered sequence of events</a:t>
            </a:r>
          </a:p>
        </p:txBody>
      </p:sp>
    </p:spTree>
    <p:extLst>
      <p:ext uri="{BB962C8B-B14F-4D97-AF65-F5344CB8AC3E}">
        <p14:creationId xmlns:p14="http://schemas.microsoft.com/office/powerpoint/2010/main" val="266225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651119" y="1946113"/>
            <a:ext cx="17027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Sourcing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47A82E-1536-3645-A1F9-AE157B9FA0EB}"/>
              </a:ext>
            </a:extLst>
          </p:cNvPr>
          <p:cNvSpPr txBox="1"/>
          <p:nvPr/>
        </p:nvSpPr>
        <p:spPr>
          <a:xfrm>
            <a:off x="280999" y="3314700"/>
            <a:ext cx="18007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An Event-driven 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Storing Events vs Application State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Event Store: a very complete Audit Log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Events should be Domain Events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Events should be reversible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You’ll have to teach each dev the “right way”</a:t>
            </a:r>
          </a:p>
        </p:txBody>
      </p:sp>
    </p:spTree>
    <p:extLst>
      <p:ext uri="{BB962C8B-B14F-4D97-AF65-F5344CB8AC3E}">
        <p14:creationId xmlns:p14="http://schemas.microsoft.com/office/powerpoint/2010/main" val="48821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DB94A0-C7AB-3977-9729-9E1603897263}"/>
              </a:ext>
            </a:extLst>
          </p:cNvPr>
          <p:cNvSpPr txBox="1"/>
          <p:nvPr/>
        </p:nvSpPr>
        <p:spPr>
          <a:xfrm>
            <a:off x="711459" y="959696"/>
            <a:ext cx="17027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Event Sourcing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78D0F3-CE7E-B118-9841-A51B030961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7818" y="2332028"/>
            <a:ext cx="10374561" cy="77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647" y="4638187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609600" y="831562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F63-82B9-2EDB-BF23-7B0BED5870AF}"/>
              </a:ext>
            </a:extLst>
          </p:cNvPr>
          <p:cNvSpPr txBox="1"/>
          <p:nvPr/>
        </p:nvSpPr>
        <p:spPr>
          <a:xfrm>
            <a:off x="483809" y="2175064"/>
            <a:ext cx="1579544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Complete Rebuild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Temporal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Event Replay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Projections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Rewriting History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Debugging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49106" y="5456919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527286" y="816001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Feature: Complete Rebuild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F63-82B9-2EDB-BF23-7B0BED5870AF}"/>
              </a:ext>
            </a:extLst>
          </p:cNvPr>
          <p:cNvSpPr txBox="1"/>
          <p:nvPr/>
        </p:nvSpPr>
        <p:spPr>
          <a:xfrm>
            <a:off x="249842" y="2849477"/>
            <a:ext cx="1579544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Rehydration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Do Store the Application State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In memory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In 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Create snapshots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7454B-8F00-C627-7075-DE42623C9033}"/>
              </a:ext>
            </a:extLst>
          </p:cNvPr>
          <p:cNvSpPr txBox="1"/>
          <p:nvPr/>
        </p:nvSpPr>
        <p:spPr>
          <a:xfrm>
            <a:off x="354583" y="1833451"/>
            <a:ext cx="17578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Replaying a lot of events -- that’s </a:t>
            </a:r>
            <a:r>
              <a:rPr lang="en-US" sz="4400" dirty="0" err="1">
                <a:solidFill>
                  <a:schemeClr val="bg1"/>
                </a:solidFill>
              </a:rPr>
              <a:t>gonna</a:t>
            </a:r>
            <a:r>
              <a:rPr lang="en-US" sz="4400" dirty="0">
                <a:solidFill>
                  <a:schemeClr val="bg1"/>
                </a:solidFill>
              </a:rPr>
              <a:t> take time!</a:t>
            </a:r>
          </a:p>
        </p:txBody>
      </p:sp>
    </p:spTree>
    <p:extLst>
      <p:ext uri="{BB962C8B-B14F-4D97-AF65-F5344CB8AC3E}">
        <p14:creationId xmlns:p14="http://schemas.microsoft.com/office/powerpoint/2010/main" val="275443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20126" y="5279212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D5B8-F62E-BF50-7A43-C38F3E74527E}"/>
              </a:ext>
            </a:extLst>
          </p:cNvPr>
          <p:cNvSpPr txBox="1"/>
          <p:nvPr/>
        </p:nvSpPr>
        <p:spPr>
          <a:xfrm>
            <a:off x="609600" y="1517807"/>
            <a:ext cx="171511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Feature: Temporal Queries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01C6E-DC94-8087-57DD-EBEC6097C177}"/>
              </a:ext>
            </a:extLst>
          </p:cNvPr>
          <p:cNvSpPr txBox="1"/>
          <p:nvPr/>
        </p:nvSpPr>
        <p:spPr>
          <a:xfrm>
            <a:off x="3148277" y="3043066"/>
            <a:ext cx="14372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function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getAddress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(at: Date)</a:t>
            </a:r>
          </a:p>
        </p:txBody>
      </p:sp>
    </p:spTree>
    <p:extLst>
      <p:ext uri="{BB962C8B-B14F-4D97-AF65-F5344CB8AC3E}">
        <p14:creationId xmlns:p14="http://schemas.microsoft.com/office/powerpoint/2010/main" val="184772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858</Words>
  <Application>Microsoft Office PowerPoint</Application>
  <PresentationFormat>Custom</PresentationFormat>
  <Paragraphs>209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</vt:lpstr>
      <vt:lpstr>Open Sans Bold</vt:lpstr>
      <vt:lpstr>Fira Code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130</cp:revision>
  <dcterms:created xsi:type="dcterms:W3CDTF">2006-08-16T00:00:00Z</dcterms:created>
  <dcterms:modified xsi:type="dcterms:W3CDTF">2023-05-11T01:20:37Z</dcterms:modified>
  <dc:identifier>DAE4nIrG1s0</dc:identifier>
</cp:coreProperties>
</file>